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23</c:v>
                </c:pt>
                <c:pt idx="3">
                  <c:v>25</c:v>
                </c:pt>
                <c:pt idx="4">
                  <c:v>29</c:v>
                </c:pt>
                <c:pt idx="5">
                  <c:v>29</c:v>
                </c:pt>
                <c:pt idx="6">
                  <c:v>31</c:v>
                </c:pt>
                <c:pt idx="7">
                  <c:v>37</c:v>
                </c:pt>
                <c:pt idx="8">
                  <c:v>37</c:v>
                </c:pt>
                <c:pt idx="9">
                  <c:v>38</c:v>
                </c:pt>
                <c:pt idx="10">
                  <c:v>49</c:v>
                </c:pt>
                <c:pt idx="11">
                  <c:v>51</c:v>
                </c:pt>
                <c:pt idx="12">
                  <c:v>52</c:v>
                </c:pt>
                <c:pt idx="13">
                  <c:v>64</c:v>
                </c:pt>
                <c:pt idx="14">
                  <c:v>79</c:v>
                </c:pt>
                <c:pt idx="15">
                  <c:v>91</c:v>
                </c:pt>
                <c:pt idx="16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906736"/>
        <c:axId val="1814910544"/>
      </c:barChart>
      <c:catAx>
        <c:axId val="1814906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4910544"/>
        <c:crosses val="autoZero"/>
        <c:auto val="1"/>
        <c:lblAlgn val="ctr"/>
        <c:lblOffset val="100"/>
        <c:noMultiLvlLbl val="0"/>
      </c:catAx>
      <c:valAx>
        <c:axId val="1814910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4906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2020г.'!$A$33:$A$39</c:f>
              <c:strCache>
                <c:ptCount val="7"/>
                <c:pt idx="0">
                  <c:v>Акмолинская область</c:v>
                </c:pt>
                <c:pt idx="1">
                  <c:v>г.Нур-Султан</c:v>
                </c:pt>
                <c:pt idx="2">
                  <c:v>СКО</c:v>
                </c:pt>
                <c:pt idx="3">
                  <c:v>Актюбинская область</c:v>
                </c:pt>
                <c:pt idx="4">
                  <c:v>Жамбылская область</c:v>
                </c:pt>
                <c:pt idx="5">
                  <c:v>г.Алматы</c:v>
                </c:pt>
                <c:pt idx="6">
                  <c:v>Костанайская область</c:v>
                </c:pt>
              </c:strCache>
            </c:strRef>
          </c:cat>
          <c:val>
            <c:numRef>
              <c:f>'Одобренные РФ 2020г.'!$B$33:$B$39</c:f>
              <c:numCache>
                <c:formatCode>_-* #\ ##0_р_._-;\-* #\ ##0_р_._-;_-* "-"??_р_._-;_-@_-</c:formatCode>
                <c:ptCount val="7"/>
                <c:pt idx="0">
                  <c:v>9431200</c:v>
                </c:pt>
                <c:pt idx="1">
                  <c:v>12345000</c:v>
                </c:pt>
                <c:pt idx="2">
                  <c:v>17636398</c:v>
                </c:pt>
                <c:pt idx="3">
                  <c:v>20648000</c:v>
                </c:pt>
                <c:pt idx="4">
                  <c:v>21600000</c:v>
                </c:pt>
                <c:pt idx="5">
                  <c:v>63500000</c:v>
                </c:pt>
                <c:pt idx="6">
                  <c:v>69966621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916528"/>
        <c:axId val="1814914896"/>
      </c:barChart>
      <c:catAx>
        <c:axId val="1814916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14914896"/>
        <c:crosses val="autoZero"/>
        <c:auto val="1"/>
        <c:lblAlgn val="ctr"/>
        <c:lblOffset val="100"/>
        <c:noMultiLvlLbl val="0"/>
      </c:catAx>
      <c:valAx>
        <c:axId val="181491489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1491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одобр.бву!$C$3:$C$10</c:f>
              <c:strCache>
                <c:ptCount val="8"/>
                <c:pt idx="0">
                  <c:v>АО "Нурбанк"</c:v>
                </c:pt>
                <c:pt idx="1">
                  <c:v>АО "Евразийский банк"</c:v>
                </c:pt>
                <c:pt idx="2">
                  <c:v>АО ДБ "Альфа Банк"</c:v>
                </c:pt>
                <c:pt idx="3">
                  <c:v>ДБ АО "Банк ВТБ Казахстан"</c:v>
                </c:pt>
                <c:pt idx="4">
                  <c:v>First Heartland Jysan Bank</c:v>
                </c:pt>
                <c:pt idx="5">
                  <c:v>АО "Банк ЦентрКредит"</c:v>
                </c:pt>
                <c:pt idx="6">
                  <c:v>ДБ АО "Сбербанк"</c:v>
                </c:pt>
                <c:pt idx="7">
                  <c:v>АО "ForteBank"</c:v>
                </c:pt>
              </c:strCache>
            </c:strRef>
          </c:cat>
          <c:val>
            <c:numRef>
              <c:f>одобр.бву!$D$3:$D$10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0842080"/>
        <c:axId val="1820842624"/>
      </c:barChart>
      <c:catAx>
        <c:axId val="182084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20842624"/>
        <c:crosses val="autoZero"/>
        <c:auto val="1"/>
        <c:lblAlgn val="ctr"/>
        <c:lblOffset val="100"/>
        <c:noMultiLvlLbl val="0"/>
      </c:catAx>
      <c:valAx>
        <c:axId val="182084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084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одобр.бву!$C$29:$C$36</c:f>
              <c:strCache>
                <c:ptCount val="8"/>
                <c:pt idx="0">
                  <c:v>ДБ АО "Банк ВТБ Казахстан"</c:v>
                </c:pt>
                <c:pt idx="1">
                  <c:v>АО ДБ "Альфа Банк"</c:v>
                </c:pt>
                <c:pt idx="2">
                  <c:v>First Heartland Jysan Bank</c:v>
                </c:pt>
                <c:pt idx="3">
                  <c:v>ДБ АО "Сбербанк"</c:v>
                </c:pt>
                <c:pt idx="4">
                  <c:v>АО "ForteBank"</c:v>
                </c:pt>
                <c:pt idx="5">
                  <c:v>АО "Евразийский банк"</c:v>
                </c:pt>
                <c:pt idx="6">
                  <c:v>АО "Нурбанк"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одобр.бву!$D$29:$D$36</c:f>
              <c:numCache>
                <c:formatCode>_-* #\ ##0_р_._-;\-* #\ ##0_р_._-;_-* "-"??_р_._-;_-@_-</c:formatCode>
                <c:ptCount val="8"/>
                <c:pt idx="0">
                  <c:v>17636398</c:v>
                </c:pt>
                <c:pt idx="1">
                  <c:v>29397821</c:v>
                </c:pt>
                <c:pt idx="2">
                  <c:v>38148000</c:v>
                </c:pt>
                <c:pt idx="3">
                  <c:v>40045600</c:v>
                </c:pt>
                <c:pt idx="4">
                  <c:v>50000000</c:v>
                </c:pt>
                <c:pt idx="5">
                  <c:v>63500000</c:v>
                </c:pt>
                <c:pt idx="6">
                  <c:v>72000000</c:v>
                </c:pt>
                <c:pt idx="7">
                  <c:v>107500000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9701344"/>
        <c:axId val="1779696448"/>
      </c:barChart>
      <c:catAx>
        <c:axId val="17797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79696448"/>
        <c:crosses val="autoZero"/>
        <c:auto val="1"/>
        <c:lblAlgn val="ctr"/>
        <c:lblOffset val="100"/>
        <c:noMultiLvlLbl val="0"/>
      </c:catAx>
      <c:valAx>
        <c:axId val="177969644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779701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088364884833813"/>
          <c:y val="4.0578244921862953E-2"/>
          <c:w val="0.51878277979136023"/>
          <c:h val="0.777919427919736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5327548961079839E-3"/>
          <c:y val="6.5480257682705045E-2"/>
          <c:w val="0.33137889712159235"/>
          <c:h val="0.87568391005298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Туркестанская область</c:v>
                </c:pt>
                <c:pt idx="9">
                  <c:v>Костанайская область</c:v>
                </c:pt>
                <c:pt idx="10">
                  <c:v>Актюбинская область</c:v>
                </c:pt>
                <c:pt idx="11">
                  <c:v>Акмолинская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336238972.33000004</c:v>
                </c:pt>
                <c:pt idx="1">
                  <c:v>438876308</c:v>
                </c:pt>
                <c:pt idx="2">
                  <c:v>516239138.95999998</c:v>
                </c:pt>
                <c:pt idx="3">
                  <c:v>519648445.68000001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873413158</c:v>
                </c:pt>
                <c:pt idx="7">
                  <c:v>898166688.32000005</c:v>
                </c:pt>
                <c:pt idx="8">
                  <c:v>1260958660</c:v>
                </c:pt>
                <c:pt idx="9">
                  <c:v>1282919060</c:v>
                </c:pt>
                <c:pt idx="10">
                  <c:v>1286381836</c:v>
                </c:pt>
                <c:pt idx="11">
                  <c:v>1303409000</c:v>
                </c:pt>
                <c:pt idx="12">
                  <c:v>1382619514</c:v>
                </c:pt>
                <c:pt idx="13">
                  <c:v>1523023583.3299999</c:v>
                </c:pt>
                <c:pt idx="14">
                  <c:v>2021348774</c:v>
                </c:pt>
                <c:pt idx="15" formatCode="_-* #\ ##0.00_р_._-;\-* #\ ##0.00_р_._-;_-* &quot;-&quot;??_р_._-;_-@_-">
                  <c:v>2545606494.5100002</c:v>
                </c:pt>
                <c:pt idx="16">
                  <c:v>5506126098.8600006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912720"/>
        <c:axId val="1814913264"/>
      </c:barChart>
      <c:catAx>
        <c:axId val="1814912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4913264"/>
        <c:crosses val="autoZero"/>
        <c:auto val="1"/>
        <c:lblAlgn val="ctr"/>
        <c:lblOffset val="100"/>
        <c:noMultiLvlLbl val="0"/>
      </c:catAx>
      <c:valAx>
        <c:axId val="181491326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14912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АО «Шинхан Банк Казахстан»</c:v>
                </c:pt>
                <c:pt idx="1">
                  <c:v>АО "Qazaq Banki"</c:v>
                </c:pt>
                <c:pt idx="2">
                  <c:v>МФО «МиГ Кредит Астана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42</c:v>
                </c:pt>
                <c:pt idx="13">
                  <c:v>51</c:v>
                </c:pt>
                <c:pt idx="14">
                  <c:v>55</c:v>
                </c:pt>
                <c:pt idx="15">
                  <c:v>77</c:v>
                </c:pt>
                <c:pt idx="16">
                  <c:v>78</c:v>
                </c:pt>
                <c:pt idx="17">
                  <c:v>121</c:v>
                </c:pt>
                <c:pt idx="18">
                  <c:v>137</c:v>
                </c:pt>
                <c:pt idx="19">
                  <c:v>146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АО «Шинхан Банк Казахстан»</c:v>
                </c:pt>
                <c:pt idx="1">
                  <c:v>АО "Qazaq Banki"</c:v>
                </c:pt>
                <c:pt idx="2">
                  <c:v>МФО «МиГ Кредит Астана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42</c:v>
                </c:pt>
                <c:pt idx="13">
                  <c:v>51</c:v>
                </c:pt>
                <c:pt idx="14">
                  <c:v>55</c:v>
                </c:pt>
                <c:pt idx="15">
                  <c:v>77</c:v>
                </c:pt>
                <c:pt idx="16">
                  <c:v>78</c:v>
                </c:pt>
                <c:pt idx="17">
                  <c:v>121</c:v>
                </c:pt>
                <c:pt idx="18">
                  <c:v>137</c:v>
                </c:pt>
                <c:pt idx="19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44800"/>
        <c:axId val="1820848608"/>
      </c:barChart>
      <c:catAx>
        <c:axId val="1820844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20848608"/>
        <c:crosses val="autoZero"/>
        <c:auto val="1"/>
        <c:lblAlgn val="ctr"/>
        <c:lblOffset val="100"/>
        <c:noMultiLvlLbl val="0"/>
      </c:catAx>
      <c:valAx>
        <c:axId val="182084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084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First Heartland Jysan Bank</c:v>
                </c:pt>
                <c:pt idx="15">
                  <c:v>АО "Нурбанк"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15638200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340662222.32999998</c:v>
                </c:pt>
                <c:pt idx="11">
                  <c:v>714804377</c:v>
                </c:pt>
                <c:pt idx="12">
                  <c:v>1696283188.3299999</c:v>
                </c:pt>
                <c:pt idx="13">
                  <c:v>1902669918.4099998</c:v>
                </c:pt>
                <c:pt idx="14">
                  <c:v>1924022790</c:v>
                </c:pt>
                <c:pt idx="15">
                  <c:v>2247899247.5500002</c:v>
                </c:pt>
                <c:pt idx="16">
                  <c:v>2617114420</c:v>
                </c:pt>
                <c:pt idx="17">
                  <c:v>2772067609</c:v>
                </c:pt>
                <c:pt idx="18">
                  <c:v>3721486500.8599992</c:v>
                </c:pt>
                <c:pt idx="19">
                  <c:v>4307518494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36640"/>
        <c:axId val="1820835552"/>
      </c:barChart>
      <c:catAx>
        <c:axId val="1820836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20835552"/>
        <c:crosses val="autoZero"/>
        <c:auto val="1"/>
        <c:lblAlgn val="ctr"/>
        <c:lblOffset val="100"/>
        <c:noMultiLvlLbl val="0"/>
      </c:catAx>
      <c:valAx>
        <c:axId val="18208355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8208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г.Шымкент</c:v>
                </c:pt>
                <c:pt idx="1">
                  <c:v>Павлодарская область</c:v>
                </c:pt>
                <c:pt idx="2">
                  <c:v>СКО</c:v>
                </c:pt>
                <c:pt idx="3">
                  <c:v>Атырауская область</c:v>
                </c:pt>
                <c:pt idx="4">
                  <c:v>Кызылординская область</c:v>
                </c:pt>
                <c:pt idx="5">
                  <c:v>Актюбинская область</c:v>
                </c:pt>
                <c:pt idx="6">
                  <c:v>Туркестанская область</c:v>
                </c:pt>
                <c:pt idx="7">
                  <c:v>ЗКО</c:v>
                </c:pt>
                <c:pt idx="8">
                  <c:v>Карагандинская область</c:v>
                </c:pt>
                <c:pt idx="9">
                  <c:v>Алматинская область</c:v>
                </c:pt>
                <c:pt idx="10">
                  <c:v>Жамбылская область</c:v>
                </c:pt>
                <c:pt idx="11">
                  <c:v>Акмолинская область</c:v>
                </c:pt>
                <c:pt idx="12">
                  <c:v>г.Нур-Султан</c:v>
                </c:pt>
                <c:pt idx="13">
                  <c:v>г.Алматы</c:v>
                </c:pt>
                <c:pt idx="14">
                  <c:v>Костанайская область</c:v>
                </c:pt>
                <c:pt idx="15">
                  <c:v>ВКО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10</c:v>
                </c:pt>
                <c:pt idx="13">
                  <c:v>16</c:v>
                </c:pt>
                <c:pt idx="14">
                  <c:v>19</c:v>
                </c:pt>
                <c:pt idx="1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37184"/>
        <c:axId val="1820839904"/>
      </c:barChart>
      <c:catAx>
        <c:axId val="1820837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20839904"/>
        <c:crosses val="autoZero"/>
        <c:auto val="1"/>
        <c:lblAlgn val="ctr"/>
        <c:lblOffset val="100"/>
        <c:noMultiLvlLbl val="0"/>
      </c:catAx>
      <c:valAx>
        <c:axId val="182083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083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Лист4!$A$26:$A$41</c:f>
              <c:strCache>
                <c:ptCount val="16"/>
                <c:pt idx="0">
                  <c:v>Атырауская область</c:v>
                </c:pt>
                <c:pt idx="1">
                  <c:v>СКО</c:v>
                </c:pt>
                <c:pt idx="2">
                  <c:v>Актюбинская область</c:v>
                </c:pt>
                <c:pt idx="3">
                  <c:v>г.Шымкент</c:v>
                </c:pt>
                <c:pt idx="4">
                  <c:v>Кызылординская область</c:v>
                </c:pt>
                <c:pt idx="5">
                  <c:v>Павлодарская область</c:v>
                </c:pt>
                <c:pt idx="6">
                  <c:v>Жамбылская область</c:v>
                </c:pt>
                <c:pt idx="7">
                  <c:v>Туркестанская область</c:v>
                </c:pt>
                <c:pt idx="8">
                  <c:v>Карагандинская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ЗКО</c:v>
                </c:pt>
                <c:pt idx="12">
                  <c:v>г.Нур-Султан</c:v>
                </c:pt>
                <c:pt idx="13">
                  <c:v>Костанайская область</c:v>
                </c:pt>
                <c:pt idx="14">
                  <c:v>г.Алматы</c:v>
                </c:pt>
                <c:pt idx="15">
                  <c:v>ВКО</c:v>
                </c:pt>
              </c:strCache>
            </c:strRef>
          </c:cat>
          <c:val>
            <c:numRef>
              <c:f>Лист4!$B$26:$B$41</c:f>
              <c:numCache>
                <c:formatCode>_-* #\ ##0_р_._-;\-* #\ ##0_р_._-;_-* "-"??_р_._-;_-@_-</c:formatCode>
                <c:ptCount val="16"/>
                <c:pt idx="0">
                  <c:v>22368000</c:v>
                </c:pt>
                <c:pt idx="1">
                  <c:v>49755000</c:v>
                </c:pt>
                <c:pt idx="2">
                  <c:v>73000000</c:v>
                </c:pt>
                <c:pt idx="3">
                  <c:v>90000000</c:v>
                </c:pt>
                <c:pt idx="4">
                  <c:v>106856200</c:v>
                </c:pt>
                <c:pt idx="5">
                  <c:v>175000000</c:v>
                </c:pt>
                <c:pt idx="6">
                  <c:v>188114570</c:v>
                </c:pt>
                <c:pt idx="7">
                  <c:v>223258660</c:v>
                </c:pt>
                <c:pt idx="8">
                  <c:v>230640400</c:v>
                </c:pt>
                <c:pt idx="9">
                  <c:v>284127300</c:v>
                </c:pt>
                <c:pt idx="10">
                  <c:v>416151000</c:v>
                </c:pt>
                <c:pt idx="11">
                  <c:v>419000000</c:v>
                </c:pt>
                <c:pt idx="12">
                  <c:v>424886100</c:v>
                </c:pt>
                <c:pt idx="13">
                  <c:v>667744060</c:v>
                </c:pt>
                <c:pt idx="14">
                  <c:v>1005102220</c:v>
                </c:pt>
                <c:pt idx="15">
                  <c:v>1006791378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45888"/>
        <c:axId val="1820846432"/>
      </c:barChart>
      <c:catAx>
        <c:axId val="1820845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20846432"/>
        <c:crosses val="autoZero"/>
        <c:auto val="1"/>
        <c:lblAlgn val="ctr"/>
        <c:lblOffset val="100"/>
        <c:noMultiLvlLbl val="0"/>
      </c:catAx>
      <c:valAx>
        <c:axId val="182084643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2084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2117278131180447"/>
          <c:y val="0.16706140350877197"/>
          <c:w val="0.54661048609676177"/>
          <c:h val="0.78907894736842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Лист5.!$B$3:$B$13</c:f>
              <c:strCache>
                <c:ptCount val="11"/>
                <c:pt idx="0">
                  <c:v>МФО "РИЦ "Кызылорда"</c:v>
                </c:pt>
                <c:pt idx="1">
                  <c:v>АО "Народный Банк Казахастана"</c:v>
                </c:pt>
                <c:pt idx="2">
                  <c:v>АО "Bank RBK"</c:v>
                </c:pt>
                <c:pt idx="3">
                  <c:v>ДБ АО "Банк ВТБ Казахстан"</c:v>
                </c:pt>
                <c:pt idx="4">
                  <c:v>АО "АТФБанк"</c:v>
                </c:pt>
                <c:pt idx="5">
                  <c:v>АО "ForteBank"</c:v>
                </c:pt>
                <c:pt idx="6">
                  <c:v>АО "Евразийский банк"</c:v>
                </c:pt>
                <c:pt idx="7">
                  <c:v>АО ДБ "Альфа Банк"</c:v>
                </c:pt>
                <c:pt idx="8">
                  <c:v>АО "Банк ЦентрКредит"</c:v>
                </c:pt>
                <c:pt idx="9">
                  <c:v>First Heartland Jysan Bank</c:v>
                </c:pt>
                <c:pt idx="10">
                  <c:v>ДБ АО "Сбербанк"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16</c:v>
                </c:pt>
                <c:pt idx="8">
                  <c:v>18</c:v>
                </c:pt>
                <c:pt idx="9">
                  <c:v>23</c:v>
                </c:pt>
                <c:pt idx="1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0847520"/>
        <c:axId val="1820834464"/>
      </c:barChart>
      <c:catAx>
        <c:axId val="182084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20834464"/>
        <c:crosses val="autoZero"/>
        <c:auto val="1"/>
        <c:lblAlgn val="ctr"/>
        <c:lblOffset val="100"/>
        <c:noMultiLvlLbl val="0"/>
      </c:catAx>
      <c:valAx>
        <c:axId val="182083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084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Лист5.!$L$3:$L$14</c:f>
              <c:strCache>
                <c:ptCount val="12"/>
                <c:pt idx="0">
                  <c:v>МФО "РИЦ "Кызылорда"</c:v>
                </c:pt>
                <c:pt idx="1">
                  <c:v>АО "Народный Банк Казахастана"</c:v>
                </c:pt>
                <c:pt idx="2">
                  <c:v>АО "ForteBank"</c:v>
                </c:pt>
                <c:pt idx="3">
                  <c:v>ДБ АО "Банк ВТБ Казахстан"</c:v>
                </c:pt>
                <c:pt idx="4">
                  <c:v>АО "АТФБанк"</c:v>
                </c:pt>
                <c:pt idx="5">
                  <c:v>АО "Bank RBK"</c:v>
                </c:pt>
                <c:pt idx="6">
                  <c:v>АО "Банк ЦентрКредит"</c:v>
                </c:pt>
                <c:pt idx="7">
                  <c:v>ДБ АО "Сбербанк"</c:v>
                </c:pt>
                <c:pt idx="8">
                  <c:v>АО ДБ "Альфа Банк"</c:v>
                </c:pt>
                <c:pt idx="9">
                  <c:v>АО "Евразийский банк"</c:v>
                </c:pt>
                <c:pt idx="10">
                  <c:v>First Heartland Jysan Bank</c:v>
                </c:pt>
                <c:pt idx="11">
                  <c:v>АО "Нурбанк"</c:v>
                </c:pt>
              </c:strCache>
            </c:strRef>
          </c:cat>
          <c:val>
            <c:numRef>
              <c:f>Лист5.!$M$3:$M$14</c:f>
              <c:numCache>
                <c:formatCode>_-* #\ ##0_р_._-;\-* #\ ##0_р_._-;_-* "-"??_р_._-;_-@_-</c:formatCode>
                <c:ptCount val="12"/>
                <c:pt idx="0">
                  <c:v>6856200</c:v>
                </c:pt>
                <c:pt idx="1">
                  <c:v>61140400</c:v>
                </c:pt>
                <c:pt idx="2">
                  <c:v>108471381</c:v>
                </c:pt>
                <c:pt idx="3">
                  <c:v>172255000</c:v>
                </c:pt>
                <c:pt idx="4">
                  <c:v>247000000</c:v>
                </c:pt>
                <c:pt idx="5">
                  <c:v>250000000</c:v>
                </c:pt>
                <c:pt idx="6">
                  <c:v>337443420</c:v>
                </c:pt>
                <c:pt idx="7">
                  <c:v>549868767</c:v>
                </c:pt>
                <c:pt idx="8">
                  <c:v>737519951</c:v>
                </c:pt>
                <c:pt idx="9">
                  <c:v>845000000</c:v>
                </c:pt>
                <c:pt idx="10">
                  <c:v>880757000</c:v>
                </c:pt>
                <c:pt idx="11">
                  <c:v>1186482769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4914352"/>
        <c:axId val="1814907280"/>
      </c:barChart>
      <c:catAx>
        <c:axId val="181491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4907280"/>
        <c:crosses val="autoZero"/>
        <c:auto val="1"/>
        <c:lblAlgn val="ctr"/>
        <c:lblOffset val="100"/>
        <c:noMultiLvlLbl val="0"/>
      </c:catAx>
      <c:valAx>
        <c:axId val="181490728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14914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2020г.'!$A$3:$A$11</c:f>
              <c:strCache>
                <c:ptCount val="9"/>
                <c:pt idx="0">
                  <c:v>Акмолинская область</c:v>
                </c:pt>
                <c:pt idx="1">
                  <c:v>Жамбылская область</c:v>
                </c:pt>
                <c:pt idx="2">
                  <c:v>Мангистауская область</c:v>
                </c:pt>
                <c:pt idx="3">
                  <c:v>г.Алматы</c:v>
                </c:pt>
                <c:pt idx="4">
                  <c:v>г.Нур-Султан</c:v>
                </c:pt>
                <c:pt idx="5">
                  <c:v>Актюбинская область</c:v>
                </c:pt>
                <c:pt idx="6">
                  <c:v>СКО</c:v>
                </c:pt>
                <c:pt idx="7">
                  <c:v>ВКО</c:v>
                </c:pt>
                <c:pt idx="8">
                  <c:v>Костанайская область</c:v>
                </c:pt>
              </c:strCache>
            </c:strRef>
          </c:cat>
          <c:val>
            <c:numRef>
              <c:f>'Одобренные РФ 2020г.'!$B$3:$B$11</c:f>
              <c:numCache>
                <c:formatCode>General</c:formatCode>
                <c:ptCount val="9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  <c:pt idx="4">
                  <c:v>1</c:v>
                </c:pt>
                <c:pt idx="5" formatCode="#,##0">
                  <c:v>2</c:v>
                </c:pt>
                <c:pt idx="6" formatCode="#,##0">
                  <c:v>2</c:v>
                </c:pt>
                <c:pt idx="7">
                  <c:v>3</c:v>
                </c:pt>
                <c:pt idx="8" formatCode="#,##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38272"/>
        <c:axId val="1820833376"/>
      </c:barChart>
      <c:catAx>
        <c:axId val="1820838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20833376"/>
        <c:crosses val="autoZero"/>
        <c:auto val="1"/>
        <c:lblAlgn val="ctr"/>
        <c:lblOffset val="100"/>
        <c:noMultiLvlLbl val="0"/>
      </c:catAx>
      <c:valAx>
        <c:axId val="18208333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82083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13846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838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822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50,9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23,1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01.11.2021г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87472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156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140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12,6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,3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</a:t>
            </a:r>
            <a:r>
              <a:rPr lang="ru-RU" altLang="en-US" sz="800" b="1" dirty="0" smtClean="0"/>
              <a:t>01.11.202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822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50,9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23,1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01.11.202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890342"/>
              </p:ext>
            </p:extLst>
          </p:nvPr>
        </p:nvGraphicFramePr>
        <p:xfrm>
          <a:off x="-12537" y="898856"/>
          <a:ext cx="4767100" cy="32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54987"/>
              </p:ext>
            </p:extLst>
          </p:nvPr>
        </p:nvGraphicFramePr>
        <p:xfrm>
          <a:off x="4715842" y="797618"/>
          <a:ext cx="4434515" cy="349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01.11.202</a:t>
            </a:r>
            <a:r>
              <a:rPr lang="en-US" altLang="en-US" sz="900" b="1" dirty="0"/>
              <a:t>1</a:t>
            </a:r>
            <a:r>
              <a:rPr lang="ru-RU" altLang="en-US" sz="9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961598"/>
              </p:ext>
            </p:extLst>
          </p:nvPr>
        </p:nvGraphicFramePr>
        <p:xfrm>
          <a:off x="179512" y="805601"/>
          <a:ext cx="4115819" cy="382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416974"/>
              </p:ext>
            </p:extLst>
          </p:nvPr>
        </p:nvGraphicFramePr>
        <p:xfrm>
          <a:off x="4926553" y="677384"/>
          <a:ext cx="3927384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>
                <a:cs typeface="Times New Roman" pitchFamily="18" charset="0"/>
              </a:rPr>
              <a:t>ВКО, Костанайская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–ВКО, г. Алматы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01.11.202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594832"/>
              </p:ext>
            </p:extLst>
          </p:nvPr>
        </p:nvGraphicFramePr>
        <p:xfrm>
          <a:off x="107504" y="971868"/>
          <a:ext cx="4115089" cy="330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83970"/>
              </p:ext>
            </p:extLst>
          </p:nvPr>
        </p:nvGraphicFramePr>
        <p:xfrm>
          <a:off x="4610100" y="903858"/>
          <a:ext cx="4296445" cy="322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</a:t>
            </a:r>
            <a:r>
              <a:rPr lang="ru-RU" altLang="en-US" sz="800" b="1" dirty="0" smtClean="0"/>
              <a:t>01.11.202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 ДБ АО «Сбербанк»,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en-US" sz="1100" dirty="0" smtClean="0"/>
              <a:t>First Heartland </a:t>
            </a:r>
            <a:r>
              <a:rPr lang="en-US" sz="1100" dirty="0" err="1" smtClean="0"/>
              <a:t>Jysan</a:t>
            </a:r>
            <a:r>
              <a:rPr lang="en-US" sz="1100" dirty="0" smtClean="0"/>
              <a:t> Bank</a:t>
            </a:r>
            <a:r>
              <a:rPr lang="ru-RU" sz="1100" dirty="0" smtClean="0"/>
              <a:t>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сумме-</a:t>
            </a:r>
            <a:r>
              <a:rPr lang="ru-RU" sz="1100" dirty="0">
                <a:solidFill>
                  <a:prstClr val="black"/>
                </a:solidFill>
              </a:rPr>
              <a:t>АО </a:t>
            </a:r>
            <a:r>
              <a:rPr lang="ru-RU" sz="1100" dirty="0" smtClean="0">
                <a:solidFill>
                  <a:prstClr val="black"/>
                </a:solidFill>
              </a:rPr>
              <a:t>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>
                <a:solidFill>
                  <a:prstClr val="black"/>
                </a:solidFill>
                <a:cs typeface="Times New Roman" pitchFamily="18" charset="0"/>
              </a:rPr>
              <a:t>«</a:t>
            </a:r>
            <a:r>
              <a:rPr lang="en-US" sz="1100" dirty="0">
                <a:solidFill>
                  <a:prstClr val="black"/>
                </a:solidFill>
              </a:rPr>
              <a:t>First Heartland </a:t>
            </a:r>
            <a:r>
              <a:rPr lang="en-US" sz="1100" dirty="0" err="1">
                <a:solidFill>
                  <a:prstClr val="black"/>
                </a:solidFill>
              </a:rPr>
              <a:t>Jysan</a:t>
            </a:r>
            <a:r>
              <a:rPr lang="en-US" sz="1100" dirty="0">
                <a:solidFill>
                  <a:prstClr val="black"/>
                </a:solidFill>
              </a:rPr>
              <a:t> Bank</a:t>
            </a:r>
            <a:r>
              <a:rPr lang="ru-RU" sz="1100" dirty="0">
                <a:solidFill>
                  <a:prstClr val="black"/>
                </a:solidFill>
              </a:rPr>
              <a:t>»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502799"/>
              </p:ext>
            </p:extLst>
          </p:nvPr>
        </p:nvGraphicFramePr>
        <p:xfrm>
          <a:off x="0" y="1079171"/>
          <a:ext cx="433625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900226"/>
              </p:ext>
            </p:extLst>
          </p:nvPr>
        </p:nvGraphicFramePr>
        <p:xfrm>
          <a:off x="4427984" y="1079171"/>
          <a:ext cx="456641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01.11.202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01.11.202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16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876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418</a:t>
            </a:r>
            <a:r>
              <a:rPr lang="en-US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874075"/>
              </p:ext>
            </p:extLst>
          </p:nvPr>
        </p:nvGraphicFramePr>
        <p:xfrm>
          <a:off x="-24162" y="1000190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48111"/>
              </p:ext>
            </p:extLst>
          </p:nvPr>
        </p:nvGraphicFramePr>
        <p:xfrm>
          <a:off x="4427984" y="1173834"/>
          <a:ext cx="5069128" cy="318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01.11.202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ДБ 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АО «Сбербанк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«Банк </a:t>
            </a:r>
            <a:r>
              <a:rPr lang="ru-RU" altLang="en-US" sz="1100" dirty="0" err="1" smtClean="0">
                <a:solidFill>
                  <a:srgbClr val="000000"/>
                </a:solidFill>
                <a:latin typeface="Century Gothic"/>
              </a:rPr>
              <a:t>ЦентрКредит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</a:t>
            </a:r>
            <a:r>
              <a:rPr lang="ru-RU" sz="1100" dirty="0" err="1" smtClean="0">
                <a:solidFill>
                  <a:srgbClr val="000000"/>
                </a:solidFill>
                <a:latin typeface="Century Gothic"/>
              </a:rPr>
              <a:t>Нурбанк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779802"/>
              </p:ext>
            </p:extLst>
          </p:nvPr>
        </p:nvGraphicFramePr>
        <p:xfrm>
          <a:off x="107504" y="1131590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556781"/>
              </p:ext>
            </p:extLst>
          </p:nvPr>
        </p:nvGraphicFramePr>
        <p:xfrm>
          <a:off x="4428679" y="1102715"/>
          <a:ext cx="4464496" cy="304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822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50,9 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23,1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77473"/>
              </p:ext>
            </p:extLst>
          </p:nvPr>
        </p:nvGraphicFramePr>
        <p:xfrm>
          <a:off x="467544" y="771549"/>
          <a:ext cx="8424936" cy="33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9272</TotalTime>
  <Words>402</Words>
  <Application>Microsoft Office PowerPoint</Application>
  <PresentationFormat>Экран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1012</cp:revision>
  <cp:lastPrinted>2020-02-11T07:16:18Z</cp:lastPrinted>
  <dcterms:created xsi:type="dcterms:W3CDTF">2017-09-15T07:18:06Z</dcterms:created>
  <dcterms:modified xsi:type="dcterms:W3CDTF">2021-11-05T12:37:36Z</dcterms:modified>
</cp:coreProperties>
</file>